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3" r:id="rId3"/>
    <p:sldId id="259" r:id="rId4"/>
    <p:sldId id="265" r:id="rId5"/>
    <p:sldId id="266" r:id="rId6"/>
    <p:sldId id="258" r:id="rId7"/>
    <p:sldId id="275" r:id="rId8"/>
    <p:sldId id="280" r:id="rId9"/>
    <p:sldId id="281" r:id="rId10"/>
    <p:sldId id="277" r:id="rId11"/>
    <p:sldId id="278" r:id="rId12"/>
    <p:sldId id="270" r:id="rId13"/>
    <p:sldId id="273" r:id="rId14"/>
    <p:sldId id="287" r:id="rId15"/>
    <p:sldId id="288" r:id="rId16"/>
    <p:sldId id="289" r:id="rId17"/>
    <p:sldId id="290" r:id="rId18"/>
    <p:sldId id="292" r:id="rId19"/>
    <p:sldId id="296" r:id="rId20"/>
    <p:sldId id="293" r:id="rId21"/>
    <p:sldId id="294" r:id="rId22"/>
    <p:sldId id="295" r:id="rId23"/>
    <p:sldId id="284" r:id="rId24"/>
    <p:sldId id="279" r:id="rId25"/>
    <p:sldId id="286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16D"/>
    <a:srgbClr val="F6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81088"/>
  </p:normalViewPr>
  <p:slideViewPr>
    <p:cSldViewPr snapToGrid="0">
      <p:cViewPr varScale="1">
        <p:scale>
          <a:sx n="102" d="100"/>
          <a:sy n="102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B1B3-11EE-0847-ABAA-124E2D1DAD6B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33053-5C97-2B48-A4D4-C6830725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recording!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2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Vendors get feedback on their API specifications and implementations.</a:t>
            </a:r>
          </a:p>
          <a:p>
            <a:r>
              <a:rPr lang="en-US" dirty="0"/>
              <a:t>Also learn of new use cases and existing implementations.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about the specifications. This is how I interpret it, and why.</a:t>
            </a:r>
          </a:p>
          <a:p>
            <a:r>
              <a:rPr lang="en-US" dirty="0"/>
              <a:t>Give feedback – it is possible to interpret this part in this and this way.</a:t>
            </a:r>
          </a:p>
          <a:p>
            <a:r>
              <a:rPr lang="en-US" dirty="0"/>
              <a:t>It’s possible to implement this part in this and that way.</a:t>
            </a:r>
          </a:p>
          <a:p>
            <a:r>
              <a:rPr lang="en-US" dirty="0"/>
              <a:t>Specs always aim to be clear and unambiguous. It’s hard.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dirty="0"/>
              <a:t>for the main hackathon on Monday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Radical Health Festival and </a:t>
            </a:r>
            <a:r>
              <a:rPr lang="en-US" dirty="0" err="1"/>
              <a:t>Lääkäripäivät</a:t>
            </a:r>
            <a:r>
              <a:rPr lang="en-US" dirty="0"/>
              <a:t> require a paid registration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  <a:p>
            <a:r>
              <a:rPr lang="en-US" dirty="0"/>
              <a:t>Separate webinar coming up</a:t>
            </a:r>
          </a:p>
          <a:p>
            <a:r>
              <a:rPr lang="en-US" dirty="0" err="1"/>
              <a:t>Apotti</a:t>
            </a:r>
            <a:r>
              <a:rPr lang="en-US" dirty="0"/>
              <a:t> Ecosystem</a:t>
            </a:r>
          </a:p>
          <a:p>
            <a:r>
              <a:rPr lang="en-US" dirty="0" err="1"/>
              <a:t>Fhir.epic.com</a:t>
            </a:r>
            <a:endParaRPr lang="en-US" dirty="0"/>
          </a:p>
          <a:p>
            <a:r>
              <a:rPr lang="en-US" dirty="0"/>
              <a:t>Maisa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3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1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MyHealth@MyHands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Website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Description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MyData</a:t>
            </a:r>
            <a:r>
              <a:rPr lang="en-US" dirty="0"/>
              <a:t>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description?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Registration form!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3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6B81-8CB9-F6C2-8B1C-5C00AE905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016F9-B7CE-C6EC-48EB-4A6D27B51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7A40-14B9-D5AC-EC55-2361BB03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860B-3277-8647-16C9-3E4D91A9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964D-0652-8EDC-9A80-2D4784A3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8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52BC-2A26-EDCE-FC68-E7A27786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AB337-67DC-2338-CEEF-7A98212E6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A088-6637-C011-D240-3F7729E4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E93D-B383-3C90-7A94-D90AC4B9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3024-C6B3-C76D-C37F-FED13382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A288D-F83E-3FF8-368B-FAD0DE993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655CE-425B-421C-6746-92757B5D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8936C-3E8A-BF60-BFAD-09B0FA9B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4A647-5BC2-B7BA-AA92-5F005680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7B84-36FB-C7A3-9AE3-8E1E309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EDD5-6E44-5708-0B73-6DADBB05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FDC8-F3F3-0A7A-2AC8-9DF478EB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62D6-92EC-B53E-3CE4-B7849EFB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1385-B28B-B8D4-814F-E98EC82A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9B4A-0F3E-B74F-9FE2-5F2A4A08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7B8C-295E-1A69-8D64-FC9C47C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4447C-BBE9-A589-3C7B-C2A84091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3EC9-A6F5-0E77-5EC6-7B6D5F96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5F33E-1EB2-48AC-62EC-1EDA876E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A68B-EA44-D8BB-816C-99F0DC4F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0EE9-0E27-F588-00B4-42F2605C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FEC2-A1BF-CAD4-4605-024180FD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A8E24-28E0-F9E6-7682-25A2DB81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4590-F874-E646-1D9B-85E13E69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25-E699-7181-688A-42D45B4B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85F6-825F-8C2B-5042-5244D0ED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51C-03C4-2E1E-103E-4B4B6D04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D6CF6-67BE-1D16-E3D7-22224E6F8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94A8B-2787-9A4E-F890-17CF4433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924B7-B087-BDB7-0119-2BC062B5A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FA9AC-2261-3F43-D7A7-0CC19C274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3783A-D68E-29A4-95A2-EDF0BDF3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E5302-47BA-DD63-C8E2-220FF544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415DD-1F21-80FA-4786-AA1EFB8D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8604-2BE0-A055-9B92-4D25DBFB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3ECA4-95C2-71A0-E01B-F34CCA6A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D51B5-2D0D-B613-B945-E1CD5FA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EB003-64DB-C4D9-219C-90A19A00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2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84953-C503-A895-5292-20F2CCF9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66ED8-31FF-EBDA-02A6-54342FD6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277F-D70C-9A96-16F3-1DC2599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0EC7-3E3C-6329-2019-BFCDE8CF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EE9E-F424-4426-DC03-A843AD65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B8F05-1D0A-9926-35B5-E467E9F42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C79A8-0D7F-569C-6362-F0272857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4B703-9CE8-B736-9845-33D20A70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CE319-9717-FFAD-8BE7-2AF8ED5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2111-0E7B-6F81-90BF-B8EA2266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1BD37-4012-78FB-1AD4-007B64C1C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65678-FC1E-D68D-DF06-B741ACB3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EDAF4-52DC-72A9-3179-7FDFFCD0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867E-8B9A-75B3-E479-324DAC67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63BCC-49F6-C2B4-A74A-F7C4BD6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50951-E1B4-5573-C0DA-F9204C32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CCE-3695-7769-981F-7F1E36A1D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49AC-EAFB-434E-B2A0-359E735C5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0C83-B13A-8C6D-DA61-6D305C9E8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8CEA0-738C-22FA-AFC9-558FE3BAC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3322-B058-AC2A-6BD4-D16E70B8B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816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HEALTH DATA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AF89D-13CF-561E-EDAD-23BE1D4A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06"/>
            <a:ext cx="9144000" cy="1655762"/>
          </a:xfrm>
        </p:spPr>
        <p:txBody>
          <a:bodyPr/>
          <a:lstStyle/>
          <a:p>
            <a:r>
              <a:rPr lang="en-US" sz="4400" dirty="0"/>
              <a:t>Patient Access Track</a:t>
            </a:r>
          </a:p>
          <a:p>
            <a:r>
              <a:rPr lang="en-US" dirty="0"/>
              <a:t>December 15, 2025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62008D-506B-EEEB-979D-92E9761C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1836" y="818416"/>
            <a:ext cx="4588328" cy="5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FF0F-FF29-7B33-091C-342F50CB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0DC4-4669-B232-1FE1-68D3469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When &amp;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552C-ECBA-2E18-59C2-251DBA3C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January 19, 2026, starting at 9:00 EEST</a:t>
            </a:r>
          </a:p>
          <a:p>
            <a:r>
              <a:rPr lang="en-US" dirty="0"/>
              <a:t>Some tracks continue on Tuesday, January 20, 2026</a:t>
            </a:r>
          </a:p>
          <a:p>
            <a:r>
              <a:rPr lang="en-US" dirty="0"/>
              <a:t>Results presented on Wednesday, January 21, 2026</a:t>
            </a:r>
          </a:p>
        </p:txBody>
      </p:sp>
    </p:spTree>
    <p:extLst>
      <p:ext uri="{BB962C8B-B14F-4D97-AF65-F5344CB8AC3E}">
        <p14:creationId xmlns:p14="http://schemas.microsoft.com/office/powerpoint/2010/main" val="21626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4C81-EF10-0A1F-2C97-ACFC4D53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E611-382B-81C8-8F86-EFED28DF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0B-1401-DF98-3406-3764A9E4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in advance</a:t>
            </a:r>
          </a:p>
          <a:p>
            <a:r>
              <a:rPr lang="en-US" b="1" dirty="0"/>
              <a:t>No costs involved!</a:t>
            </a:r>
          </a:p>
        </p:txBody>
      </p:sp>
    </p:spTree>
    <p:extLst>
      <p:ext uri="{BB962C8B-B14F-4D97-AF65-F5344CB8AC3E}">
        <p14:creationId xmlns:p14="http://schemas.microsoft.com/office/powerpoint/2010/main" val="254486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8D81-4680-9434-09D0-F6B6D12F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ED807-117D-66E5-96B9-BB54E7A4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7655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4170-2D04-E03A-19DC-416EA80C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668D-0718-9259-808F-5909B640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A844-A1C0-FA2D-3066-E71A4319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6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1FBF-0820-B468-AA55-6A23D1F0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43C0-900B-EBA6-0191-F39CCCF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City of Helsinki / </a:t>
            </a:r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Apotti</a:t>
            </a:r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/ Epic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8EC8-5965-182F-140B-1DC34512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0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D26D-A67C-867C-D4AC-DE64307A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3245-5F32-3278-358F-E76C676A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B9D4-C023-0C22-C461-EFEAB0F9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2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BB7EE-F82B-9E06-E51B-7DED769C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A5AF-4E90-8A7A-6DC4-DB8F188C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xShare</a:t>
            </a:r>
            <a:endParaRPr lang="en-US" b="1" dirty="0">
              <a:solidFill>
                <a:srgbClr val="034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9B3A-D137-2F67-1775-2D875C6C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FE13-1CF7-6543-A280-E1E1589C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B6CA-4312-61E0-06F1-BA8AD704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0848-F0C0-53F3-009C-02B3429B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9D84-59E3-7A54-2B8B-ECD4ED49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8D87-22BC-6789-3905-AE7DC903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8A803-E040-4FDD-AD05-2B99281D1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108382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3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826B-F7EF-3611-4CC4-A1D4749D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C4ADB-73A8-4D28-0868-87C368335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453240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EA6DA34-F9E3-6F81-33EE-F8998436B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2922812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70B0D519-11F6-BEC6-4377-C4BCB3A4E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2922811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195BD642-3A8D-08BB-7024-99FC5477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2922811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918395B-A5A1-B8B0-F0BB-C4F14EC92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4729738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AAF5BB9-F3C8-86C0-9043-D533C578A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4530141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91F548-7050-468A-9408-E256555ED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4762396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A92DA0-A0B1-C83E-121F-DC6CB2A4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1F9D6C0-4711-20DF-9729-2768ACC0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27C71-B116-0956-E402-E472C994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B115-9147-859E-B7AA-A6C4BFB3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3278-59A1-72A2-5D79-7AAE848A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71302A-E2BC-A386-1BAA-F7EA0896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959429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01474F9-4D41-0511-369A-A5FA5F759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3429001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02F368F9-66BA-3BE6-2E5E-DF70CF2B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3429000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E4F38047-2074-AB84-1BB8-6090289F8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3429000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3CC92EE-9006-BFE3-86ED-876A8E585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5235927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F99EB2C-40BA-F6AE-E378-0E433B455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5036330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685A37-3279-4AB0-A9AD-349D14B91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5268585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DEB9-C502-6798-042B-98F987A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E81A-0BD7-2803-4203-981B831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6B5D7-0480-0713-5746-F1FFA9C7F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8117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DC9B-3EEB-B68D-E1A6-F58A7F67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8B75-35C6-4C95-7ACC-5441EE17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Next Webinars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55138-E7E5-D418-B284-E0C38612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of Helsinki / </a:t>
            </a:r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Tuesday, Dec 16, 13:00 CET</a:t>
            </a:r>
          </a:p>
          <a:p>
            <a:r>
              <a:rPr lang="en-US" dirty="0"/>
              <a:t>Care Plans and Clinical Reasoning</a:t>
            </a:r>
          </a:p>
          <a:p>
            <a:pPr lvl="1"/>
            <a:r>
              <a:rPr lang="en-US" dirty="0"/>
              <a:t>Thursday, December 18, 14:00 CET</a:t>
            </a:r>
          </a:p>
          <a:p>
            <a:r>
              <a:rPr lang="en-US" dirty="0"/>
              <a:t>Wallets, national contact points (NCP)</a:t>
            </a:r>
          </a:p>
          <a:p>
            <a:pPr lvl="1"/>
            <a:r>
              <a:rPr lang="en-US" dirty="0"/>
              <a:t>Friday, December 19, 11:00 CET</a:t>
            </a:r>
          </a:p>
        </p:txBody>
      </p:sp>
    </p:spTree>
    <p:extLst>
      <p:ext uri="{BB962C8B-B14F-4D97-AF65-F5344CB8AC3E}">
        <p14:creationId xmlns:p14="http://schemas.microsoft.com/office/powerpoint/2010/main" val="161584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4E2F-1628-EF32-8CD8-B585E730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DB06-3A60-B8B3-AC7B-0C08799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 for participating!</a:t>
            </a:r>
          </a:p>
        </p:txBody>
      </p:sp>
    </p:spTree>
    <p:extLst>
      <p:ext uri="{BB962C8B-B14F-4D97-AF65-F5344CB8AC3E}">
        <p14:creationId xmlns:p14="http://schemas.microsoft.com/office/powerpoint/2010/main" val="21263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FA0-0C05-F919-53FE-A21B3F60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0B59-4F17-1346-E232-C92487C0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Finnish Health Data Hackathon?</a:t>
            </a:r>
          </a:p>
          <a:p>
            <a:r>
              <a:rPr lang="en-US" dirty="0"/>
              <a:t>Patient Access Track</a:t>
            </a:r>
          </a:p>
          <a:p>
            <a:pPr lvl="1"/>
            <a:r>
              <a:rPr lang="en-US" dirty="0"/>
              <a:t>Finnish SMART IG</a:t>
            </a:r>
          </a:p>
          <a:p>
            <a:pPr lvl="1"/>
            <a:r>
              <a:rPr lang="en-US" dirty="0"/>
              <a:t>City of Helsinki / </a:t>
            </a:r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Kanta</a:t>
            </a:r>
          </a:p>
          <a:p>
            <a:pPr lvl="1"/>
            <a:r>
              <a:rPr lang="en-US" dirty="0" err="1"/>
              <a:t>xShare</a:t>
            </a:r>
            <a:endParaRPr lang="en-US" dirty="0"/>
          </a:p>
          <a:p>
            <a:pPr lvl="1"/>
            <a:r>
              <a:rPr lang="en-US" dirty="0"/>
              <a:t>Identity Wallets &amp; NCP</a:t>
            </a:r>
          </a:p>
          <a:p>
            <a:pPr lvl="1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1D432B-6489-1D42-BB12-00117C01E6E7}"/>
              </a:ext>
            </a:extLst>
          </p:cNvPr>
          <p:cNvGrpSpPr/>
          <p:nvPr/>
        </p:nvGrpSpPr>
        <p:grpSpPr>
          <a:xfrm>
            <a:off x="8545287" y="1690688"/>
            <a:ext cx="2808513" cy="3405115"/>
            <a:chOff x="8545287" y="1690688"/>
            <a:chExt cx="2808513" cy="340511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715130-7255-CB2B-525E-8C6AC469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5287" y="1690688"/>
              <a:ext cx="2808513" cy="28085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DFB16-0B1F-AF91-1B94-6766013784E9}"/>
                </a:ext>
              </a:extLst>
            </p:cNvPr>
            <p:cNvSpPr txBox="1"/>
            <p:nvPr/>
          </p:nvSpPr>
          <p:spPr>
            <a:xfrm>
              <a:off x="8545287" y="4634138"/>
              <a:ext cx="280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fhir.fi</a:t>
              </a:r>
              <a:r>
                <a:rPr lang="en-US" sz="2400" dirty="0"/>
                <a:t>/hackathon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38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3991-8B48-A121-B94B-1999D58A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 with laptops&#10;&#10;AI-generated content may be incorrect.">
            <a:extLst>
              <a:ext uri="{FF2B5EF4-FFF2-40B4-BE49-F238E27FC236}">
                <a16:creationId xmlns:a16="http://schemas.microsoft.com/office/drawing/2014/main" id="{3D3E8E65-32FB-FAD6-D974-8ED5CEA54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B21C-591D-2D18-F52D-A1EAA9A4B930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3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79E0-F2ED-667E-9E02-F514A784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inting at a person's hand&#10;&#10;AI-generated content may be incorrect.">
            <a:extLst>
              <a:ext uri="{FF2B5EF4-FFF2-40B4-BE49-F238E27FC236}">
                <a16:creationId xmlns:a16="http://schemas.microsoft.com/office/drawing/2014/main" id="{0DA443AE-AFCE-13B5-998A-75C89931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D291F-E056-4352-A409-079BCF21429B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E075A-3BCB-C952-F4BB-F9AE0F8D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9FC2E9-B63F-F1B9-4D1F-843D38D3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599" y="1947182"/>
            <a:ext cx="2334987" cy="233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8C023-800F-E0AA-0002-C334FEC7A67C}"/>
              </a:ext>
            </a:extLst>
          </p:cNvPr>
          <p:cNvSpPr txBox="1"/>
          <p:nvPr/>
        </p:nvSpPr>
        <p:spPr>
          <a:xfrm>
            <a:off x="228599" y="4282169"/>
            <a:ext cx="23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fhir.fi</a:t>
            </a:r>
            <a:r>
              <a:rPr lang="en-US" dirty="0"/>
              <a:t>/hackathon</a:t>
            </a:r>
          </a:p>
        </p:txBody>
      </p:sp>
    </p:spTree>
    <p:extLst>
      <p:ext uri="{BB962C8B-B14F-4D97-AF65-F5344CB8AC3E}">
        <p14:creationId xmlns:p14="http://schemas.microsoft.com/office/powerpoint/2010/main" val="144618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8DA-BB43-B8B8-78D1-5BA78584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E42E-32F0-149B-1CE5-C1FD8326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HL7 Finland 30 Years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ECC9-F2ED-98CC-D007-61ED38D0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Monday, 19 January 2026</a:t>
            </a:r>
          </a:p>
          <a:p>
            <a:r>
              <a:rPr lang="en-US" b="1" dirty="0"/>
              <a:t>Same premises as the hackathon</a:t>
            </a:r>
          </a:p>
          <a:p>
            <a:r>
              <a:rPr lang="en-US" b="1" dirty="0"/>
              <a:t>Requires different registration!</a:t>
            </a:r>
          </a:p>
          <a:p>
            <a:endParaRPr lang="en-US" b="1" dirty="0"/>
          </a:p>
          <a:p>
            <a:r>
              <a:rPr lang="en-US" b="1" dirty="0"/>
              <a:t>Draft agenda: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/>
              <a:t> </a:t>
            </a:r>
            <a:r>
              <a:rPr lang="en-US" b="1" dirty="0"/>
              <a:t>  9.30-10.00 Coffee</a:t>
            </a:r>
            <a:br>
              <a:rPr lang="en-US" b="1" dirty="0"/>
            </a:br>
            <a:r>
              <a:rPr lang="en-US" b="1" dirty="0"/>
              <a:t> 10.00-12.00 Finnish sessions</a:t>
            </a:r>
            <a:br>
              <a:rPr lang="en-US" b="1" dirty="0"/>
            </a:br>
            <a:r>
              <a:rPr lang="en-US" b="1" dirty="0"/>
              <a:t> 12.00-13.00 Lunch</a:t>
            </a:r>
            <a:br>
              <a:rPr lang="en-US" b="1" dirty="0"/>
            </a:br>
            <a:r>
              <a:rPr lang="en-US" b="1" dirty="0"/>
              <a:t> 13.00-16.00 International sessions</a:t>
            </a:r>
            <a:br>
              <a:rPr lang="en-US" b="1" dirty="0"/>
            </a:br>
            <a:r>
              <a:rPr lang="en-US" b="1" dirty="0"/>
              <a:t> 16.00- Networking and drinks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21B327-2235-CFFD-3E0E-81CE6D04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414" y="1690688"/>
            <a:ext cx="2667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8120C-167F-F515-50E0-216AF0EAB59C}"/>
              </a:ext>
            </a:extLst>
          </p:cNvPr>
          <p:cNvSpPr txBox="1"/>
          <p:nvPr/>
        </p:nvSpPr>
        <p:spPr>
          <a:xfrm>
            <a:off x="8599714" y="4492625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www.hl7.fi/</a:t>
            </a:r>
            <a:r>
              <a:rPr lang="en-US" dirty="0" err="1"/>
              <a:t>kokoukset</a:t>
            </a:r>
            <a:r>
              <a:rPr lang="en-US" dirty="0"/>
              <a:t>-ja-</a:t>
            </a:r>
            <a:r>
              <a:rPr lang="en-US" dirty="0" err="1"/>
              <a:t>tapahtumat</a:t>
            </a:r>
            <a:r>
              <a:rPr lang="en-US" dirty="0"/>
              <a:t>/hl7-finland-30th-anniversary-symposium/</a:t>
            </a:r>
          </a:p>
        </p:txBody>
      </p:sp>
    </p:spTree>
    <p:extLst>
      <p:ext uri="{BB962C8B-B14F-4D97-AF65-F5344CB8AC3E}">
        <p14:creationId xmlns:p14="http://schemas.microsoft.com/office/powerpoint/2010/main" val="257074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4FC848F-662E-3B1F-8354-F6C83F13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8A9B7A-A5FF-4810-A954-EDA063B36FD1}"/>
              </a:ext>
            </a:extLst>
          </p:cNvPr>
          <p:cNvGrpSpPr/>
          <p:nvPr/>
        </p:nvGrpSpPr>
        <p:grpSpPr>
          <a:xfrm>
            <a:off x="8768442" y="1730827"/>
            <a:ext cx="2563585" cy="2726871"/>
            <a:chOff x="9192985" y="1714499"/>
            <a:chExt cx="2563585" cy="27268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39428-AA41-C2A1-8BF1-A95B998AD67B}"/>
                </a:ext>
              </a:extLst>
            </p:cNvPr>
            <p:cNvSpPr/>
            <p:nvPr/>
          </p:nvSpPr>
          <p:spPr>
            <a:xfrm>
              <a:off x="9192985" y="1714499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radicalhealthfest.com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7B0F85A-9E77-2516-32DD-FA83C880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16" y="1917241"/>
              <a:ext cx="2092779" cy="2092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w&#10;&#10;AI-generated content may be incorrect.">
            <a:extLst>
              <a:ext uri="{FF2B5EF4-FFF2-40B4-BE49-F238E27FC236}">
                <a16:creationId xmlns:a16="http://schemas.microsoft.com/office/drawing/2014/main" id="{E09EB56E-1F08-F4C7-F1B0-34042EEE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9F3822-4667-40F1-5B09-4CEC7AF5BF2B}"/>
              </a:ext>
            </a:extLst>
          </p:cNvPr>
          <p:cNvGrpSpPr/>
          <p:nvPr/>
        </p:nvGrpSpPr>
        <p:grpSpPr>
          <a:xfrm>
            <a:off x="8882742" y="1420586"/>
            <a:ext cx="2563585" cy="2726871"/>
            <a:chOff x="10172699" y="4784272"/>
            <a:chExt cx="2563585" cy="27268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902CFC-DF38-5D48-3635-72A312938D69}"/>
                </a:ext>
              </a:extLst>
            </p:cNvPr>
            <p:cNvSpPr/>
            <p:nvPr/>
          </p:nvSpPr>
          <p:spPr>
            <a:xfrm>
              <a:off x="10172699" y="4784272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laakaripaivat.fi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B2563D-F995-D158-24F8-7D55893B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6959" y="5128530"/>
              <a:ext cx="1875064" cy="1875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718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407</Words>
  <Application>Microsoft Macintosh PowerPoint</Application>
  <PresentationFormat>Widescreen</PresentationFormat>
  <Paragraphs>101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Arial Black</vt:lpstr>
      <vt:lpstr>Office Theme</vt:lpstr>
      <vt:lpstr>FINNISH HEALTH DATA HACKATHON</vt:lpstr>
      <vt:lpstr>PowerPoint Presentation</vt:lpstr>
      <vt:lpstr>AGENDA</vt:lpstr>
      <vt:lpstr>PowerPoint Presentation</vt:lpstr>
      <vt:lpstr>PowerPoint Presentation</vt:lpstr>
      <vt:lpstr>PowerPoint Presentation</vt:lpstr>
      <vt:lpstr>HL7 Finland 30 Years Symposium</vt:lpstr>
      <vt:lpstr>PowerPoint Presentation</vt:lpstr>
      <vt:lpstr>PowerPoint Presentation</vt:lpstr>
      <vt:lpstr>When &amp; Where</vt:lpstr>
      <vt:lpstr>Participation</vt:lpstr>
      <vt:lpstr>Topics</vt:lpstr>
      <vt:lpstr>Finnish SMART IG</vt:lpstr>
      <vt:lpstr>City of Helsinki / Apotti / Epic</vt:lpstr>
      <vt:lpstr>Kanta APIs</vt:lpstr>
      <vt:lpstr>xShare</vt:lpstr>
      <vt:lpstr>Digital Identity Wallets, NCP</vt:lpstr>
      <vt:lpstr>Participating</vt:lpstr>
      <vt:lpstr>PowerPoint Presentation</vt:lpstr>
      <vt:lpstr>PowerPoint Presentation</vt:lpstr>
      <vt:lpstr>PowerPoint Presentation</vt:lpstr>
      <vt:lpstr>PowerPoint Presentation</vt:lpstr>
      <vt:lpstr>Sponsors</vt:lpstr>
      <vt:lpstr>Q&amp;A</vt:lpstr>
      <vt:lpstr>Next Webinars</vt:lpstr>
      <vt:lpstr>Thank you for participating!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Mikael Rinnetmäki</dc:creator>
  <cp:keywords/>
  <dc:description/>
  <cp:lastModifiedBy>Mikael Rinnetmäki</cp:lastModifiedBy>
  <cp:revision>8</cp:revision>
  <dcterms:created xsi:type="dcterms:W3CDTF">2025-12-09T21:21:44Z</dcterms:created>
  <dcterms:modified xsi:type="dcterms:W3CDTF">2025-12-14T07:26:00Z</dcterms:modified>
  <cp:category/>
</cp:coreProperties>
</file>